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0" r:id="rId4"/>
    <p:sldId id="275" r:id="rId5"/>
    <p:sldId id="276" r:id="rId6"/>
    <p:sldId id="277" r:id="rId7"/>
    <p:sldId id="278" r:id="rId8"/>
    <p:sldId id="279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63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SpoqaHanSans-Thin" panose="020B0200000000000000" pitchFamily="50" charset="-127"/>
      <p:regular r:id="rId25"/>
    </p:embeddedFont>
    <p:embeddedFont>
      <p:font typeface="SpoqaHanSans-Bold" panose="020B0800000000000000" pitchFamily="50" charset="-127"/>
      <p:bold r:id="rId26"/>
    </p:embeddedFont>
    <p:embeddedFont>
      <p:font typeface="Microsoft JhengHei UI Light" panose="020B0304030504040204" pitchFamily="34" charset="-120"/>
      <p:regular r:id="rId27"/>
    </p:embeddedFont>
    <p:embeddedFont>
      <p:font typeface="Bauhaus 93" panose="04030905020B02020C02" pitchFamily="82" charset="0"/>
      <p:regular r:id="rId28"/>
    </p:embeddedFont>
    <p:embeddedFont>
      <p:font typeface="맑은 고딕" panose="020B0503020000020004" pitchFamily="50" charset="-127"/>
      <p:regular r:id="rId23"/>
      <p:bold r:id="rId24"/>
    </p:embeddedFont>
    <p:embeddedFont>
      <p:font typeface="SpoqaHanSans-Light" panose="020B0300000000000000" pitchFamily="50" charset="-127"/>
      <p:regular r:id="rId29"/>
    </p:embeddedFont>
    <p:embeddedFont>
      <p:font typeface="Tmon몬소리 Black" panose="020B0600000101010101" charset="-127"/>
      <p:bold r:id="rId30"/>
    </p:embeddedFont>
    <p:embeddedFont>
      <p:font typeface="SpoqaHanSans-Regular" panose="020B0500000000000000" pitchFamily="50" charset="-127"/>
      <p:regular r:id="rId31"/>
    </p:embeddedFont>
    <p:embeddedFont>
      <p:font typeface="배달의민족 도현" panose="020B0600000101010101" pitchFamily="50" charset="-127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3" roundtripDataSignature="AMtx7mgiZRJd7w1NLWNGm7hP5up7Nizc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80FE"/>
    <a:srgbClr val="0C45F1"/>
    <a:srgbClr val="0F1760"/>
    <a:srgbClr val="96D0CE"/>
    <a:srgbClr val="4EFE8F"/>
    <a:srgbClr val="FF7061"/>
    <a:srgbClr val="51FF94"/>
    <a:srgbClr val="0C4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>
        <p:scale>
          <a:sx n="90" d="100"/>
          <a:sy n="90" d="100"/>
        </p:scale>
        <p:origin x="456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22036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5666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0113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3279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7247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075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0711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0629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7058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87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7513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04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8144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6622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2827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482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2599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4956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373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://13.124.75.246:808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-60960" y="0"/>
            <a:ext cx="12313920" cy="6858000"/>
            <a:chOff x="-60960" y="0"/>
            <a:chExt cx="12313920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/>
          </p:nvCxnSpPr>
          <p:spPr>
            <a:xfrm>
              <a:off x="6096000" y="3099407"/>
              <a:ext cx="6156960" cy="135967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-60960" y="3099407"/>
              <a:ext cx="6156960" cy="135967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2429302" y="3290479"/>
            <a:ext cx="7104830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5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YOONJU EOM_</a:t>
            </a:r>
            <a:r>
              <a:rPr lang="ko-KR" altLang="en-US" sz="6650" dirty="0" smtClean="0">
                <a:latin typeface="Microsoft JhengHei UI Light" panose="020B0304030504040204" pitchFamily="34" charset="-120"/>
                <a:ea typeface="SpoqaHanSans-Thin" panose="020B0200000000000000" pitchFamily="50" charset="-127"/>
              </a:rPr>
              <a:t>●</a:t>
            </a:r>
            <a:endParaRPr lang="ko-KR" altLang="en-US" sz="6650" dirty="0">
              <a:latin typeface="Microsoft JhengHei UI Light" panose="020B0304030504040204" pitchFamily="34" charset="-120"/>
              <a:ea typeface="SpoqaHanSans-Thin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2139696" cy="685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7061"/>
              </a:solidFill>
            </a:endParaRPr>
          </a:p>
        </p:txBody>
      </p:sp>
      <p:sp>
        <p:nvSpPr>
          <p:cNvPr id="16" name="Google Shape;158;p7"/>
          <p:cNvSpPr txBox="1"/>
          <p:nvPr/>
        </p:nvSpPr>
        <p:spPr>
          <a:xfrm>
            <a:off x="167681" y="2005000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서비스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X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Google Shape;160;p7"/>
          <p:cNvSpPr txBox="1"/>
          <p:nvPr/>
        </p:nvSpPr>
        <p:spPr>
          <a:xfrm>
            <a:off x="167681" y="1156221"/>
            <a:ext cx="19720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07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.0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 </a:t>
            </a: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– </a:t>
            </a:r>
            <a:endParaRPr lang="en-US" altLang="ko-KR" sz="12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.0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8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16</a:t>
            </a:r>
            <a:endParaRPr sz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8" name="Google Shape;160;p7">
            <a:extLst>
              <a:ext uri="{FF2B5EF4-FFF2-40B4-BE49-F238E27FC236}">
                <a16:creationId xmlns:a16="http://schemas.microsoft.com/office/drawing/2014/main" xmlns="" id="{A12B828D-405D-4106-BF69-E3A15D414513}"/>
              </a:ext>
            </a:extLst>
          </p:cNvPr>
          <p:cNvSpPr txBox="1"/>
          <p:nvPr/>
        </p:nvSpPr>
        <p:spPr>
          <a:xfrm>
            <a:off x="129560" y="125230"/>
            <a:ext cx="188057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chemeClr val="bg1"/>
                </a:solidFill>
                <a:latin typeface="Bauhaus 93" panose="04030905020B02020C02" pitchFamily="82" charset="0"/>
                <a:ea typeface="SpoqaHanSans-Bold" panose="020B0800000000000000" pitchFamily="50" charset="-127"/>
                <a:sym typeface="Arial"/>
              </a:rPr>
              <a:t>TEAM122</a:t>
            </a:r>
            <a:endParaRPr sz="3200" dirty="0">
              <a:solidFill>
                <a:schemeClr val="bg1"/>
              </a:solidFill>
              <a:latin typeface="Bauhaus 93" panose="04030905020B02020C02" pitchFamily="82" charset="0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7681" y="848444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67681" y="1703701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dirty="0" smtClean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현황</a:t>
            </a:r>
            <a:endParaRPr lang="en-US" altLang="ko-KR" dirty="0" smtClean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96" y="0"/>
            <a:ext cx="6918368" cy="339248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697" y="3406194"/>
            <a:ext cx="6918368" cy="3438100"/>
          </a:xfrm>
          <a:prstGeom prst="rect">
            <a:avLst/>
          </a:prstGeom>
        </p:spPr>
      </p:pic>
      <p:sp>
        <p:nvSpPr>
          <p:cNvPr id="23" name="Google Shape;118;p5"/>
          <p:cNvSpPr txBox="1"/>
          <p:nvPr/>
        </p:nvSpPr>
        <p:spPr>
          <a:xfrm>
            <a:off x="8881357" y="1503665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메인 화면</a:t>
            </a:r>
            <a:endParaRPr sz="20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24" name="Google Shape;118;p5"/>
          <p:cNvSpPr txBox="1"/>
          <p:nvPr/>
        </p:nvSpPr>
        <p:spPr>
          <a:xfrm>
            <a:off x="8881357" y="4827282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팀원 소개 화면</a:t>
            </a:r>
            <a:endParaRPr sz="20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25" name="Google Shape;158;p7"/>
          <p:cNvSpPr txBox="1"/>
          <p:nvPr/>
        </p:nvSpPr>
        <p:spPr>
          <a:xfrm>
            <a:off x="167680" y="2560264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원페이지</a:t>
            </a:r>
            <a:r>
              <a:rPr lang="ko-KR" altLang="en-US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 구성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306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139696" cy="685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Google Shape;158;p7"/>
          <p:cNvSpPr txBox="1"/>
          <p:nvPr/>
        </p:nvSpPr>
        <p:spPr>
          <a:xfrm>
            <a:off x="167681" y="2005000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서비스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X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67681" y="1156221"/>
            <a:ext cx="19720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07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.0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 </a:t>
            </a: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– </a:t>
            </a:r>
            <a:endParaRPr lang="en-US" altLang="ko-KR" sz="12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.0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8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16</a:t>
            </a:r>
            <a:endParaRPr sz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6" name="Google Shape;160;p7">
            <a:extLst>
              <a:ext uri="{FF2B5EF4-FFF2-40B4-BE49-F238E27FC236}">
                <a16:creationId xmlns:a16="http://schemas.microsoft.com/office/drawing/2014/main" xmlns="" id="{A12B828D-405D-4106-BF69-E3A15D414513}"/>
              </a:ext>
            </a:extLst>
          </p:cNvPr>
          <p:cNvSpPr txBox="1"/>
          <p:nvPr/>
        </p:nvSpPr>
        <p:spPr>
          <a:xfrm>
            <a:off x="129560" y="125230"/>
            <a:ext cx="188057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chemeClr val="bg1"/>
                </a:solidFill>
                <a:latin typeface="Bauhaus 93" panose="04030905020B02020C02" pitchFamily="82" charset="0"/>
                <a:ea typeface="SpoqaHanSans-Bold" panose="020B0800000000000000" pitchFamily="50" charset="-127"/>
                <a:sym typeface="Arial"/>
              </a:rPr>
              <a:t>TEAM122</a:t>
            </a:r>
            <a:endParaRPr sz="3200" dirty="0">
              <a:solidFill>
                <a:schemeClr val="bg1"/>
              </a:solidFill>
              <a:latin typeface="Bauhaus 93" panose="04030905020B02020C02" pitchFamily="82" charset="0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681" y="848444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7681" y="1703701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dirty="0" smtClean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현황</a:t>
            </a:r>
            <a:endParaRPr lang="en-US" altLang="ko-KR" dirty="0" smtClean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698" y="1"/>
            <a:ext cx="6955322" cy="33924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695" y="3528675"/>
            <a:ext cx="6933085" cy="3329325"/>
          </a:xfrm>
          <a:prstGeom prst="rect">
            <a:avLst/>
          </a:prstGeom>
        </p:spPr>
      </p:pic>
      <p:sp>
        <p:nvSpPr>
          <p:cNvPr id="12" name="Google Shape;118;p5"/>
          <p:cNvSpPr txBox="1"/>
          <p:nvPr/>
        </p:nvSpPr>
        <p:spPr>
          <a:xfrm>
            <a:off x="8881357" y="1503665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깃 화면</a:t>
            </a:r>
            <a:endParaRPr sz="20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3" name="Google Shape;118;p5"/>
          <p:cNvSpPr txBox="1"/>
          <p:nvPr/>
        </p:nvSpPr>
        <p:spPr>
          <a:xfrm>
            <a:off x="8881357" y="4827282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깃 </a:t>
            </a:r>
            <a:r>
              <a:rPr lang="en-US" altLang="ko-KR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Repo </a:t>
            </a: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화면</a:t>
            </a:r>
            <a:endParaRPr sz="20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429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139696" cy="685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80FE"/>
              </a:solidFill>
            </a:endParaRPr>
          </a:p>
        </p:txBody>
      </p:sp>
      <p:sp>
        <p:nvSpPr>
          <p:cNvPr id="158" name="Google Shape;158;p7"/>
          <p:cNvSpPr txBox="1"/>
          <p:nvPr/>
        </p:nvSpPr>
        <p:spPr>
          <a:xfrm>
            <a:off x="167681" y="2005000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서비스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X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67681" y="1156221"/>
            <a:ext cx="19720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07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.0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 </a:t>
            </a: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– </a:t>
            </a:r>
            <a:endParaRPr lang="en-US" altLang="ko-KR" sz="12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.0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8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16</a:t>
            </a:r>
            <a:endParaRPr sz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6" name="Google Shape;160;p7">
            <a:extLst>
              <a:ext uri="{FF2B5EF4-FFF2-40B4-BE49-F238E27FC236}">
                <a16:creationId xmlns:a16="http://schemas.microsoft.com/office/drawing/2014/main" xmlns="" id="{A12B828D-405D-4106-BF69-E3A15D414513}"/>
              </a:ext>
            </a:extLst>
          </p:cNvPr>
          <p:cNvSpPr txBox="1"/>
          <p:nvPr/>
        </p:nvSpPr>
        <p:spPr>
          <a:xfrm>
            <a:off x="129560" y="125230"/>
            <a:ext cx="188057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chemeClr val="bg1"/>
                </a:solidFill>
                <a:latin typeface="Bauhaus 93" panose="04030905020B02020C02" pitchFamily="82" charset="0"/>
                <a:ea typeface="SpoqaHanSans-Bold" panose="020B0800000000000000" pitchFamily="50" charset="-127"/>
                <a:sym typeface="Arial"/>
              </a:rPr>
              <a:t>TEAM122</a:t>
            </a:r>
            <a:endParaRPr sz="3200" dirty="0">
              <a:solidFill>
                <a:schemeClr val="bg1"/>
              </a:solidFill>
              <a:latin typeface="Bauhaus 93" panose="04030905020B02020C02" pitchFamily="82" charset="0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681" y="848444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7681" y="1703701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dirty="0" smtClean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현황</a:t>
            </a:r>
            <a:endParaRPr lang="en-US" altLang="ko-KR" dirty="0" smtClean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695" y="38432"/>
            <a:ext cx="6891014" cy="33305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696" y="3407401"/>
            <a:ext cx="6891013" cy="3449002"/>
          </a:xfrm>
          <a:prstGeom prst="rect">
            <a:avLst/>
          </a:prstGeom>
        </p:spPr>
      </p:pic>
      <p:sp>
        <p:nvSpPr>
          <p:cNvPr id="12" name="Google Shape;118;p5"/>
          <p:cNvSpPr txBox="1"/>
          <p:nvPr/>
        </p:nvSpPr>
        <p:spPr>
          <a:xfrm>
            <a:off x="8881357" y="1503665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포트폴리오 화면</a:t>
            </a:r>
            <a:endParaRPr sz="20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3" name="Google Shape;118;p5"/>
          <p:cNvSpPr txBox="1"/>
          <p:nvPr/>
        </p:nvSpPr>
        <p:spPr>
          <a:xfrm>
            <a:off x="8881357" y="4827282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포스트 화면</a:t>
            </a:r>
            <a:endParaRPr sz="20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722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139696" cy="685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Google Shape;158;p7"/>
          <p:cNvSpPr txBox="1"/>
          <p:nvPr/>
        </p:nvSpPr>
        <p:spPr>
          <a:xfrm>
            <a:off x="167681" y="2005000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서비스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X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67681" y="1156221"/>
            <a:ext cx="19720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07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.0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 </a:t>
            </a: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– </a:t>
            </a:r>
            <a:endParaRPr lang="en-US" altLang="ko-KR" sz="12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.0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8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16</a:t>
            </a:r>
            <a:endParaRPr sz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6" name="Google Shape;160;p7">
            <a:extLst>
              <a:ext uri="{FF2B5EF4-FFF2-40B4-BE49-F238E27FC236}">
                <a16:creationId xmlns:a16="http://schemas.microsoft.com/office/drawing/2014/main" xmlns="" id="{A12B828D-405D-4106-BF69-E3A15D414513}"/>
              </a:ext>
            </a:extLst>
          </p:cNvPr>
          <p:cNvSpPr txBox="1"/>
          <p:nvPr/>
        </p:nvSpPr>
        <p:spPr>
          <a:xfrm>
            <a:off x="129560" y="125230"/>
            <a:ext cx="188057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chemeClr val="bg1"/>
                </a:solidFill>
                <a:latin typeface="Bauhaus 93" panose="04030905020B02020C02" pitchFamily="82" charset="0"/>
                <a:ea typeface="SpoqaHanSans-Bold" panose="020B0800000000000000" pitchFamily="50" charset="-127"/>
                <a:sym typeface="Arial"/>
              </a:rPr>
              <a:t>TEAM122</a:t>
            </a:r>
            <a:endParaRPr sz="3200" dirty="0">
              <a:solidFill>
                <a:schemeClr val="bg1"/>
              </a:solidFill>
              <a:latin typeface="Bauhaus 93" panose="04030905020B02020C02" pitchFamily="82" charset="0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681" y="848444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7681" y="1703701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dirty="0" smtClean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현황</a:t>
            </a:r>
            <a:endParaRPr lang="en-US" altLang="ko-KR" dirty="0" smtClean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695" y="-14442"/>
            <a:ext cx="6891014" cy="34202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696" y="3405804"/>
            <a:ext cx="6891013" cy="3452196"/>
          </a:xfrm>
          <a:prstGeom prst="rect">
            <a:avLst/>
          </a:prstGeom>
        </p:spPr>
      </p:pic>
      <p:sp>
        <p:nvSpPr>
          <p:cNvPr id="12" name="Google Shape;118;p5"/>
          <p:cNvSpPr txBox="1"/>
          <p:nvPr/>
        </p:nvSpPr>
        <p:spPr>
          <a:xfrm>
            <a:off x="8881357" y="1503665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회원가입</a:t>
            </a:r>
            <a:r>
              <a:rPr lang="en-US" altLang="ko-KR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/</a:t>
            </a: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로그인 화면</a:t>
            </a:r>
            <a:endParaRPr sz="20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3" name="Google Shape;118;p5"/>
          <p:cNvSpPr txBox="1"/>
          <p:nvPr/>
        </p:nvSpPr>
        <p:spPr>
          <a:xfrm>
            <a:off x="8881357" y="4827282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개발스킬 화면</a:t>
            </a:r>
            <a:endParaRPr sz="20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364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139696" cy="685800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80FE"/>
              </a:solidFill>
            </a:endParaRPr>
          </a:p>
        </p:txBody>
      </p:sp>
      <p:sp>
        <p:nvSpPr>
          <p:cNvPr id="158" name="Google Shape;158;p7"/>
          <p:cNvSpPr txBox="1"/>
          <p:nvPr/>
        </p:nvSpPr>
        <p:spPr>
          <a:xfrm>
            <a:off x="167681" y="2005000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서비스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X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67681" y="1156221"/>
            <a:ext cx="19720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07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.0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 </a:t>
            </a: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– </a:t>
            </a:r>
            <a:endParaRPr lang="en-US" altLang="ko-KR" sz="12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.0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8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16</a:t>
            </a:r>
            <a:endParaRPr sz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6" name="Google Shape;160;p7">
            <a:extLst>
              <a:ext uri="{FF2B5EF4-FFF2-40B4-BE49-F238E27FC236}">
                <a16:creationId xmlns:a16="http://schemas.microsoft.com/office/drawing/2014/main" xmlns="" id="{A12B828D-405D-4106-BF69-E3A15D414513}"/>
              </a:ext>
            </a:extLst>
          </p:cNvPr>
          <p:cNvSpPr txBox="1"/>
          <p:nvPr/>
        </p:nvSpPr>
        <p:spPr>
          <a:xfrm>
            <a:off x="129560" y="125230"/>
            <a:ext cx="188057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chemeClr val="bg1"/>
                </a:solidFill>
                <a:latin typeface="Bauhaus 93" panose="04030905020B02020C02" pitchFamily="82" charset="0"/>
                <a:ea typeface="SpoqaHanSans-Bold" panose="020B0800000000000000" pitchFamily="50" charset="-127"/>
                <a:sym typeface="Arial"/>
              </a:rPr>
              <a:t>TEAM122</a:t>
            </a:r>
            <a:endParaRPr sz="3200" dirty="0">
              <a:solidFill>
                <a:schemeClr val="bg1"/>
              </a:solidFill>
              <a:latin typeface="Bauhaus 93" panose="04030905020B02020C02" pitchFamily="82" charset="0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681" y="848444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7681" y="1703701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dirty="0" smtClean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현황</a:t>
            </a:r>
            <a:endParaRPr lang="en-US" altLang="ko-KR" dirty="0" smtClean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696" y="0"/>
            <a:ext cx="6891013" cy="33754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696" y="3393568"/>
            <a:ext cx="6891013" cy="3446347"/>
          </a:xfrm>
          <a:prstGeom prst="rect">
            <a:avLst/>
          </a:prstGeom>
        </p:spPr>
      </p:pic>
      <p:sp>
        <p:nvSpPr>
          <p:cNvPr id="12" name="Google Shape;118;p5"/>
          <p:cNvSpPr txBox="1"/>
          <p:nvPr/>
        </p:nvSpPr>
        <p:spPr>
          <a:xfrm>
            <a:off x="8881357" y="1503665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포트폴리오 리스트 화면</a:t>
            </a:r>
            <a:endParaRPr sz="20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3" name="Google Shape;118;p5"/>
          <p:cNvSpPr txBox="1"/>
          <p:nvPr/>
        </p:nvSpPr>
        <p:spPr>
          <a:xfrm>
            <a:off x="8881357" y="4827282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깃 연동 화면</a:t>
            </a:r>
            <a:endParaRPr sz="20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171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9456" y="2948166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개발 환경</a:t>
            </a:r>
            <a:endParaRPr lang="ko-KR" altLang="en-US" sz="18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06148" y="2948165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라이브러리</a:t>
            </a:r>
            <a:endParaRPr lang="ko-KR" altLang="en-US" sz="18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456" y="4883646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특이 사항</a:t>
            </a:r>
            <a:endParaRPr lang="ko-KR" altLang="en-US" sz="18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06148" y="488364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링크</a:t>
            </a:r>
            <a:endParaRPr lang="ko-KR" altLang="en-US" sz="18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2626" y="3855566"/>
            <a:ext cx="3996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Html</a:t>
            </a:r>
            <a:r>
              <a:rPr lang="en-US" altLang="ko-KR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 </a:t>
            </a:r>
            <a:r>
              <a:rPr lang="en-US" altLang="ko-KR" dirty="0" err="1" smtClean="0">
                <a:solidFill>
                  <a:schemeClr val="accent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Css</a:t>
            </a:r>
            <a:r>
              <a:rPr lang="en-US" altLang="ko-KR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 </a:t>
            </a:r>
            <a:r>
              <a:rPr lang="en-US" altLang="ko-KR" dirty="0" smtClean="0">
                <a:solidFill>
                  <a:schemeClr val="accent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JavaScript</a:t>
            </a:r>
            <a:r>
              <a:rPr lang="en-US" altLang="ko-KR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 </a:t>
            </a:r>
            <a:r>
              <a:rPr lang="en-US" altLang="ko-KR" dirty="0" err="1" smtClean="0">
                <a:solidFill>
                  <a:schemeClr val="accent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Vue</a:t>
            </a:r>
            <a:r>
              <a:rPr lang="en-US" altLang="ko-KR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 </a:t>
            </a:r>
            <a:r>
              <a:rPr lang="en-US" altLang="ko-KR" dirty="0" smtClean="0">
                <a:solidFill>
                  <a:srgbClr val="FFC00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Django</a:t>
            </a:r>
            <a:r>
              <a:rPr lang="en-US" altLang="ko-KR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 </a:t>
            </a:r>
            <a:r>
              <a:rPr lang="en-US" altLang="ko-KR" dirty="0" smtClean="0">
                <a:solidFill>
                  <a:srgbClr val="FFC00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python</a:t>
            </a:r>
            <a:endParaRPr lang="ko-KR" altLang="en-US" dirty="0">
              <a:solidFill>
                <a:srgbClr val="FFC000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23819" y="3852595"/>
            <a:ext cx="1699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Num.py , Pandas</a:t>
            </a:r>
            <a:endParaRPr lang="ko-KR" altLang="en-US" dirty="0">
              <a:solidFill>
                <a:schemeClr val="accent4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12192000" cy="2240280"/>
          </a:xfrm>
          <a:prstGeom prst="rect">
            <a:avLst/>
          </a:prstGeom>
          <a:solidFill>
            <a:srgbClr val="51F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EFE8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9456" y="237744"/>
            <a:ext cx="25747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Bauhaus 93" panose="04030905020B02020C02" pitchFamily="82" charset="0"/>
                <a:ea typeface="SpoqaHanSans-Bold" panose="020B0800000000000000" pitchFamily="50" charset="-127"/>
              </a:rPr>
              <a:t>100MoviE</a:t>
            </a:r>
            <a:endParaRPr lang="ko-KR" altLang="en-US" sz="4400" dirty="0">
              <a:solidFill>
                <a:schemeClr val="bg1"/>
              </a:solidFill>
              <a:latin typeface="Bauhaus 93" panose="04030905020B02020C02" pitchFamily="82" charset="0"/>
              <a:ea typeface="SpoqaHanSans-Bold" panose="020B0800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9456" y="945630"/>
            <a:ext cx="3488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 기간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: </a:t>
            </a:r>
            <a:r>
              <a:rPr lang="en-US" altLang="ko-KR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2019.08.19 </a:t>
            </a:r>
            <a:r>
              <a:rPr lang="en-US" altLang="ko-KR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~ </a:t>
            </a:r>
            <a:r>
              <a:rPr lang="en-US" altLang="ko-KR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2019.10.11</a:t>
            </a:r>
            <a:endParaRPr lang="ko-KR" altLang="en-US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9456" y="1321675"/>
            <a:ext cx="45929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빅데이터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기반 영화 추천 프로젝트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K-means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이용하여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Cold start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문제를 해결하고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협업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필터링을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이용하여 고객에게 영화를 추천해주는  시스템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74572" y="945629"/>
            <a:ext cx="2007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담당 기술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: Front-end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0" y="2240280"/>
            <a:ext cx="1219200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31987" y="945628"/>
            <a:ext cx="2300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 현황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서비스</a:t>
            </a:r>
            <a:r>
              <a:rPr lang="en-US" altLang="ko-KR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종료</a:t>
            </a:r>
            <a:endParaRPr lang="ko-KR" altLang="en-US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37" y="4701411"/>
            <a:ext cx="2021174" cy="20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6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139696" cy="6858000"/>
          </a:xfrm>
          <a:prstGeom prst="rect">
            <a:avLst/>
          </a:prstGeom>
          <a:solidFill>
            <a:srgbClr val="4EF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Google Shape;158;p7"/>
          <p:cNvSpPr txBox="1"/>
          <p:nvPr/>
        </p:nvSpPr>
        <p:spPr>
          <a:xfrm>
            <a:off x="167681" y="2005000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서비스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X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67681" y="1156221"/>
            <a:ext cx="19720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2019.08.19</a:t>
            </a:r>
            <a:r>
              <a:rPr lang="en-US" alt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2019.10.11</a:t>
            </a:r>
            <a:endParaRPr sz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681" y="848444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7681" y="1703701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현황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42" y="148293"/>
            <a:ext cx="1923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Bauhaus 93" panose="04030905020B02020C02" pitchFamily="82" charset="0"/>
                <a:ea typeface="Tmon몬소리 Black" panose="02000A03000000000000" pitchFamily="2" charset="-127"/>
              </a:rPr>
              <a:t>100MoviE</a:t>
            </a:r>
            <a:endParaRPr lang="ko-KR" altLang="en-US" sz="3200" dirty="0">
              <a:solidFill>
                <a:schemeClr val="bg1"/>
              </a:solidFill>
              <a:latin typeface="Bauhaus 93" panose="04030905020B02020C02" pitchFamily="82" charset="0"/>
              <a:ea typeface="Tmon몬소리 Black" panose="02000A03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219" y="84029"/>
            <a:ext cx="5752859" cy="32393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213" y="3507937"/>
            <a:ext cx="5742176" cy="3233328"/>
          </a:xfrm>
          <a:prstGeom prst="rect">
            <a:avLst/>
          </a:prstGeom>
        </p:spPr>
      </p:pic>
      <p:sp>
        <p:nvSpPr>
          <p:cNvPr id="13" name="Google Shape;118;p5"/>
          <p:cNvSpPr txBox="1"/>
          <p:nvPr/>
        </p:nvSpPr>
        <p:spPr>
          <a:xfrm>
            <a:off x="8424153" y="1503665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메인</a:t>
            </a:r>
            <a:r>
              <a:rPr 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화면</a:t>
            </a:r>
            <a:endParaRPr sz="20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5" name="Google Shape;118;p5"/>
          <p:cNvSpPr txBox="1"/>
          <p:nvPr/>
        </p:nvSpPr>
        <p:spPr>
          <a:xfrm>
            <a:off x="8424153" y="4827282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구독 시 영화 추천</a:t>
            </a:r>
            <a:r>
              <a:rPr 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화면</a:t>
            </a:r>
            <a:endParaRPr sz="20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747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139696" cy="6858000"/>
          </a:xfrm>
          <a:prstGeom prst="rect">
            <a:avLst/>
          </a:prstGeom>
          <a:solidFill>
            <a:srgbClr val="4EF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Google Shape;158;p7"/>
          <p:cNvSpPr txBox="1"/>
          <p:nvPr/>
        </p:nvSpPr>
        <p:spPr>
          <a:xfrm>
            <a:off x="167681" y="2005000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서비스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X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67681" y="1156221"/>
            <a:ext cx="19720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2019.08.19</a:t>
            </a:r>
            <a:r>
              <a:rPr lang="en-US" alt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2019.10.11</a:t>
            </a:r>
            <a:endParaRPr sz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681" y="848444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7681" y="1703701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현황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42" y="148293"/>
            <a:ext cx="1923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Bauhaus 93" panose="04030905020B02020C02" pitchFamily="82" charset="0"/>
                <a:ea typeface="Tmon몬소리 Black" panose="02000A03000000000000" pitchFamily="2" charset="-127"/>
              </a:rPr>
              <a:t>100MoviE</a:t>
            </a:r>
            <a:endParaRPr lang="ko-KR" altLang="en-US" sz="3200" dirty="0">
              <a:solidFill>
                <a:schemeClr val="bg1"/>
              </a:solidFill>
              <a:latin typeface="Bauhaus 93" panose="04030905020B02020C02" pitchFamily="82" charset="0"/>
              <a:ea typeface="Tmon몬소리 Black" panose="02000A03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940" y="84029"/>
            <a:ext cx="5739417" cy="32393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213" y="3507937"/>
            <a:ext cx="5742176" cy="3233327"/>
          </a:xfrm>
          <a:prstGeom prst="rect">
            <a:avLst/>
          </a:prstGeom>
        </p:spPr>
      </p:pic>
      <p:sp>
        <p:nvSpPr>
          <p:cNvPr id="13" name="Google Shape;118;p5"/>
          <p:cNvSpPr txBox="1"/>
          <p:nvPr/>
        </p:nvSpPr>
        <p:spPr>
          <a:xfrm>
            <a:off x="8424153" y="1503665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영화 검색</a:t>
            </a:r>
            <a:endParaRPr sz="20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5" name="Google Shape;118;p5"/>
          <p:cNvSpPr txBox="1"/>
          <p:nvPr/>
        </p:nvSpPr>
        <p:spPr>
          <a:xfrm>
            <a:off x="8424153" y="4827282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디테일 페이지</a:t>
            </a:r>
            <a:endParaRPr sz="20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432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2240280"/>
          </a:xfrm>
          <a:prstGeom prst="rect">
            <a:avLst/>
          </a:prstGeom>
          <a:solidFill>
            <a:srgbClr val="96D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9456" y="237744"/>
            <a:ext cx="20505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  <a:latin typeface="빙그레 메로나체" panose="020B0503000000000000" pitchFamily="34" charset="-127"/>
                <a:ea typeface="빙그레 메로나체" panose="020B0503000000000000" pitchFamily="34" charset="-127"/>
              </a:rPr>
              <a:t>도담도담</a:t>
            </a:r>
            <a:endParaRPr lang="ko-KR" altLang="en-US" sz="4000" b="1" dirty="0">
              <a:solidFill>
                <a:schemeClr val="bg1"/>
              </a:solidFill>
              <a:latin typeface="빙그레 메로나체" panose="020B0503000000000000" pitchFamily="34" charset="-127"/>
              <a:ea typeface="빙그레 메로나체" panose="020B0503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456" y="945630"/>
            <a:ext cx="3541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dirty="0" smtClean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2019.10.14 ~ 2019.11.06</a:t>
            </a:r>
            <a:endParaRPr lang="ko-KR" altLang="en-US" dirty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456" y="1345739"/>
            <a:ext cx="50898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건강 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보조제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리뷰 웹 서비스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건강 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보조제를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검색하고 리뷰를 등록 및 확인 할 수 있는</a:t>
            </a:r>
            <a:endParaRPr lang="en-US" altLang="ko-KR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서비스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최적화 웹 서비스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74572" y="945629"/>
            <a:ext cx="2872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담당 기술 </a:t>
            </a:r>
            <a:r>
              <a:rPr lang="en-US" altLang="ko-KR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: Front-end  </a:t>
            </a:r>
            <a:r>
              <a:rPr lang="ko-KR" altLang="en-US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및 </a:t>
            </a:r>
            <a:r>
              <a:rPr lang="ko-KR" altLang="en-US" dirty="0" err="1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퍼블리싱</a:t>
            </a:r>
            <a:endParaRPr lang="ko-KR" altLang="en-US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456" y="2948166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개발 환경</a:t>
            </a:r>
            <a:endParaRPr lang="ko-KR" altLang="en-US" sz="18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06148" y="2948165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라이브러리</a:t>
            </a:r>
            <a:endParaRPr lang="ko-KR" altLang="en-US" sz="18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456" y="4883646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특이 사항</a:t>
            </a:r>
            <a:endParaRPr lang="ko-KR" altLang="en-US" sz="18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06148" y="488364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링크</a:t>
            </a:r>
            <a:endParaRPr lang="ko-KR" altLang="en-US" sz="18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2240280"/>
            <a:ext cx="1219200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2626" y="3855566"/>
            <a:ext cx="4097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Html</a:t>
            </a:r>
            <a:r>
              <a:rPr lang="en-US" altLang="ko-KR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 </a:t>
            </a:r>
            <a:r>
              <a:rPr lang="en-US" altLang="ko-KR" dirty="0" smtClean="0">
                <a:solidFill>
                  <a:schemeClr val="accent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Sass</a:t>
            </a:r>
            <a:r>
              <a:rPr lang="en-US" altLang="ko-KR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 </a:t>
            </a:r>
            <a:r>
              <a:rPr lang="en-US" altLang="ko-KR" dirty="0" smtClean="0">
                <a:solidFill>
                  <a:schemeClr val="accent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JavaScript</a:t>
            </a:r>
            <a:r>
              <a:rPr lang="en-US" altLang="ko-KR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 </a:t>
            </a:r>
            <a:r>
              <a:rPr lang="en-US" altLang="ko-KR" dirty="0" err="1" smtClean="0">
                <a:solidFill>
                  <a:schemeClr val="accent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Vue</a:t>
            </a:r>
            <a:r>
              <a:rPr lang="en-US" altLang="ko-KR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 </a:t>
            </a:r>
            <a:r>
              <a:rPr lang="en-US" altLang="ko-KR" dirty="0" smtClean="0">
                <a:solidFill>
                  <a:srgbClr val="FFC00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Django</a:t>
            </a:r>
            <a:r>
              <a:rPr lang="en-US" altLang="ko-KR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,</a:t>
            </a:r>
            <a:r>
              <a:rPr lang="en-US" altLang="ko-KR" dirty="0" smtClean="0">
                <a:solidFill>
                  <a:srgbClr val="FFC00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python</a:t>
            </a:r>
            <a:endParaRPr lang="ko-KR" altLang="en-US" dirty="0">
              <a:solidFill>
                <a:srgbClr val="FFC000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23819" y="3852595"/>
            <a:ext cx="2468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공공데이터</a:t>
            </a:r>
            <a:r>
              <a:rPr lang="en-US" altLang="ko-KR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건강보조식품</a:t>
            </a:r>
            <a:r>
              <a:rPr lang="en-US" altLang="ko-KR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API</a:t>
            </a:r>
            <a:endParaRPr lang="ko-KR" altLang="en-US" dirty="0">
              <a:solidFill>
                <a:schemeClr val="accent4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31987" y="945628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현황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</a:t>
            </a:r>
            <a:r>
              <a:rPr lang="en-US" altLang="ko-KR" dirty="0" smtClean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endParaRPr lang="ko-KR" altLang="en-US" dirty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134" y="4883646"/>
            <a:ext cx="2212853" cy="170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4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139696" cy="6858000"/>
          </a:xfrm>
          <a:prstGeom prst="rect">
            <a:avLst/>
          </a:prstGeom>
          <a:solidFill>
            <a:srgbClr val="96D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Google Shape;158;p7"/>
          <p:cNvSpPr txBox="1"/>
          <p:nvPr/>
        </p:nvSpPr>
        <p:spPr>
          <a:xfrm>
            <a:off x="167681" y="2005000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서비스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X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67681" y="1156221"/>
            <a:ext cx="19720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10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14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 – </a:t>
            </a:r>
            <a:endParaRPr lang="en-US" altLang="ko-KR" sz="12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11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.0</a:t>
            </a:r>
            <a:r>
              <a:rPr lang="en-US" alt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sz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6" name="Google Shape;160;p7">
            <a:extLst>
              <a:ext uri="{FF2B5EF4-FFF2-40B4-BE49-F238E27FC236}">
                <a16:creationId xmlns:a16="http://schemas.microsoft.com/office/drawing/2014/main" xmlns="" id="{A12B828D-405D-4106-BF69-E3A15D414513}"/>
              </a:ext>
            </a:extLst>
          </p:cNvPr>
          <p:cNvSpPr txBox="1"/>
          <p:nvPr/>
        </p:nvSpPr>
        <p:spPr>
          <a:xfrm>
            <a:off x="129560" y="125230"/>
            <a:ext cx="18805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chemeClr val="bg1"/>
                </a:solidFill>
                <a:latin typeface="빙그레 메로나체" panose="020B0503000000000000" pitchFamily="34" charset="-127"/>
                <a:ea typeface="빙그레 메로나체" panose="020B0503000000000000" pitchFamily="34" charset="-127"/>
                <a:sym typeface="Arial"/>
              </a:rPr>
              <a:t>도담도담</a:t>
            </a:r>
            <a:endParaRPr sz="2800" b="1" dirty="0">
              <a:solidFill>
                <a:schemeClr val="bg1"/>
              </a:solidFill>
              <a:latin typeface="빙그레 메로나체" panose="020B0503000000000000" pitchFamily="34" charset="-127"/>
              <a:ea typeface="빙그레 메로나체" panose="020B0503000000000000" pitchFamily="34" charset="-127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681" y="848444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7681" y="1703701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dirty="0" smtClean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현황</a:t>
            </a:r>
            <a:endParaRPr lang="en-US" altLang="ko-KR" dirty="0" smtClean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537" y="475847"/>
            <a:ext cx="1703541" cy="2761847"/>
          </a:xfrm>
          <a:prstGeom prst="rect">
            <a:avLst/>
          </a:prstGeom>
        </p:spPr>
      </p:pic>
      <p:pic>
        <p:nvPicPr>
          <p:cNvPr id="11" name="Picture 4" descr="galaxy frame png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391" y="305190"/>
            <a:ext cx="1806815" cy="308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760" y="483473"/>
            <a:ext cx="1740910" cy="2852130"/>
          </a:xfrm>
          <a:prstGeom prst="rect">
            <a:avLst/>
          </a:prstGeom>
        </p:spPr>
      </p:pic>
      <p:pic>
        <p:nvPicPr>
          <p:cNvPr id="13" name="Picture 4" descr="galaxy frame png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143" y="305190"/>
            <a:ext cx="1863147" cy="308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8651" y="3900343"/>
            <a:ext cx="1752250" cy="2899742"/>
          </a:xfrm>
          <a:prstGeom prst="rect">
            <a:avLst/>
          </a:prstGeom>
        </p:spPr>
      </p:pic>
      <p:pic>
        <p:nvPicPr>
          <p:cNvPr id="15" name="Picture 4" descr="galaxy frame png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760" y="3733873"/>
            <a:ext cx="1885373" cy="312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335" y="3890730"/>
            <a:ext cx="1734241" cy="2863658"/>
          </a:xfrm>
          <a:prstGeom prst="rect">
            <a:avLst/>
          </a:prstGeom>
        </p:spPr>
      </p:pic>
      <p:pic>
        <p:nvPicPr>
          <p:cNvPr id="17" name="Picture 4" descr="galaxy frame png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020" y="3733873"/>
            <a:ext cx="1885373" cy="312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18;p5"/>
          <p:cNvSpPr txBox="1"/>
          <p:nvPr/>
        </p:nvSpPr>
        <p:spPr>
          <a:xfrm>
            <a:off x="4824919" y="1656735"/>
            <a:ext cx="82685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메인</a:t>
            </a:r>
            <a:endParaRPr sz="20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9" name="Google Shape;118;p5"/>
          <p:cNvSpPr txBox="1"/>
          <p:nvPr/>
        </p:nvSpPr>
        <p:spPr>
          <a:xfrm>
            <a:off x="9445899" y="1502846"/>
            <a:ext cx="200065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건강 보조 식품 상세페이지</a:t>
            </a:r>
            <a:endParaRPr sz="20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20" name="Google Shape;118;p5"/>
          <p:cNvSpPr txBox="1"/>
          <p:nvPr/>
        </p:nvSpPr>
        <p:spPr>
          <a:xfrm>
            <a:off x="4126570" y="4942013"/>
            <a:ext cx="20006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랭킹페이지</a:t>
            </a:r>
            <a:endParaRPr sz="20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21" name="Google Shape;118;p5"/>
          <p:cNvSpPr txBox="1"/>
          <p:nvPr/>
        </p:nvSpPr>
        <p:spPr>
          <a:xfrm>
            <a:off x="9445899" y="4942012"/>
            <a:ext cx="20006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어워드</a:t>
            </a: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페이지</a:t>
            </a:r>
            <a:endParaRPr sz="20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22" name="Google Shape;158;p7"/>
          <p:cNvSpPr txBox="1"/>
          <p:nvPr/>
        </p:nvSpPr>
        <p:spPr>
          <a:xfrm>
            <a:off x="165523" y="2635586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</a:t>
            </a:r>
            <a:r>
              <a:rPr lang="ko-KR" altLang="en-US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최적화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634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47895"/>
          <a:stretch/>
        </p:blipFill>
        <p:spPr>
          <a:xfrm>
            <a:off x="0" y="0"/>
            <a:ext cx="6352674" cy="6858000"/>
          </a:xfrm>
          <a:prstGeom prst="rect">
            <a:avLst/>
          </a:prstGeom>
        </p:spPr>
      </p:pic>
      <p:sp>
        <p:nvSpPr>
          <p:cNvPr id="101" name="Google Shape;101;p4"/>
          <p:cNvSpPr txBox="1"/>
          <p:nvPr/>
        </p:nvSpPr>
        <p:spPr>
          <a:xfrm>
            <a:off x="2100410" y="1720860"/>
            <a:ext cx="910814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endParaRPr lang="en-US" altLang="ko-KR" sz="5400" dirty="0" smtClean="0">
              <a:solidFill>
                <a:schemeClr val="lt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lvl="0"/>
            <a:r>
              <a:rPr lang="en-US" altLang="ko-KR" sz="5400" dirty="0" smtClean="0">
                <a:solidFill>
                  <a:schemeClr val="lt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FRONT-END </a:t>
            </a:r>
            <a:r>
              <a:rPr lang="en-US" altLang="ko-KR" sz="54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DEVELOPER</a:t>
            </a:r>
            <a:endParaRPr lang="ko-KR" altLang="en-US" sz="54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lvl="0"/>
            <a:r>
              <a:rPr lang="ko-KR" altLang="en-US" sz="5400" dirty="0" smtClean="0">
                <a:solidFill>
                  <a:schemeClr val="lt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엄윤주</a:t>
            </a:r>
            <a:r>
              <a:rPr lang="ko-KR" altLang="en-US" sz="5400" dirty="0" smtClean="0">
                <a:solidFill>
                  <a:schemeClr val="lt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입니다</a:t>
            </a:r>
            <a:r>
              <a:rPr lang="en-US" altLang="ko-KR" sz="5400" dirty="0" smtClean="0">
                <a:solidFill>
                  <a:schemeClr val="lt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.</a:t>
            </a:r>
            <a:endParaRPr lang="ko-KR" altLang="en-US" sz="5400" dirty="0">
              <a:solidFill>
                <a:schemeClr val="lt1"/>
              </a:soli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5400" dirty="0" smtClean="0">
              <a:solidFill>
                <a:schemeClr val="lt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2674" y="3392905"/>
            <a:ext cx="3682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DESIGNER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340642" y="3854570"/>
            <a:ext cx="410393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/>
        </p:nvSpPr>
        <p:spPr>
          <a:xfrm>
            <a:off x="4552950" y="771525"/>
            <a:ext cx="59182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</a:t>
            </a:r>
            <a:endParaRPr sz="540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4552950" y="1869430"/>
            <a:ext cx="59663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</a:t>
            </a:r>
            <a:endParaRPr sz="540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11" name="Google Shape;111;p5"/>
          <p:cNvSpPr txBox="1"/>
          <p:nvPr/>
        </p:nvSpPr>
        <p:spPr>
          <a:xfrm>
            <a:off x="4533021" y="2967335"/>
            <a:ext cx="59663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3</a:t>
            </a:r>
            <a:endParaRPr sz="540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12" name="Google Shape;112;p5"/>
          <p:cNvSpPr txBox="1"/>
          <p:nvPr/>
        </p:nvSpPr>
        <p:spPr>
          <a:xfrm>
            <a:off x="4511813" y="4119860"/>
            <a:ext cx="59663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4</a:t>
            </a:r>
            <a:endParaRPr sz="540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13" name="Google Shape;113;p5"/>
          <p:cNvSpPr txBox="1"/>
          <p:nvPr/>
        </p:nvSpPr>
        <p:spPr>
          <a:xfrm>
            <a:off x="4533021" y="5243810"/>
            <a:ext cx="59663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5</a:t>
            </a:r>
            <a:endParaRPr sz="540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5334000" y="852130"/>
            <a:ext cx="6840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SPO</a:t>
            </a:r>
            <a:endParaRPr sz="20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5460069" y="1269832"/>
            <a:ext cx="673193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solidFill>
                  <a:srgbClr val="444444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sym typeface="Arial"/>
              </a:rPr>
              <a:t>영화 추천 서비스</a:t>
            </a:r>
            <a:endParaRPr sz="1200" dirty="0">
              <a:solidFill>
                <a:srgbClr val="444444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5334000" y="1950035"/>
            <a:ext cx="6858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지하철 도착정보 </a:t>
            </a:r>
            <a:r>
              <a:rPr lang="ko-KR" altLang="en-US" sz="2000" dirty="0" err="1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알리미</a:t>
            </a:r>
            <a:endParaRPr sz="20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5460068" y="2367737"/>
            <a:ext cx="673193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 smtClean="0">
                <a:solidFill>
                  <a:srgbClr val="444444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sym typeface="Arial"/>
              </a:rPr>
              <a:t>빅스비</a:t>
            </a:r>
            <a:r>
              <a:rPr lang="ko-KR" altLang="en-US" sz="1200" dirty="0" smtClean="0">
                <a:solidFill>
                  <a:srgbClr val="444444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sym typeface="Arial"/>
              </a:rPr>
              <a:t> 캡슐 </a:t>
            </a:r>
            <a:r>
              <a:rPr lang="ko-KR" altLang="en-US" sz="1200" dirty="0" err="1" smtClean="0">
                <a:solidFill>
                  <a:srgbClr val="444444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sym typeface="Arial"/>
              </a:rPr>
              <a:t>챌린지</a:t>
            </a:r>
            <a:r>
              <a:rPr lang="ko-KR" altLang="en-US" sz="1200" dirty="0" smtClean="0">
                <a:solidFill>
                  <a:srgbClr val="444444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sym typeface="Arial"/>
              </a:rPr>
              <a:t> </a:t>
            </a:r>
            <a:r>
              <a:rPr lang="en-US" altLang="ko-KR" sz="1200" dirty="0" smtClean="0">
                <a:solidFill>
                  <a:srgbClr val="444444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sym typeface="Arial"/>
              </a:rPr>
              <a:t>2019 – </a:t>
            </a:r>
            <a:r>
              <a:rPr lang="ko-KR" altLang="en-US" sz="1200" dirty="0" smtClean="0">
                <a:solidFill>
                  <a:srgbClr val="444444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sym typeface="Arial"/>
              </a:rPr>
              <a:t>캡슐 개발</a:t>
            </a:r>
            <a:endParaRPr sz="1200" dirty="0">
              <a:solidFill>
                <a:srgbClr val="444444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5334000" y="3047940"/>
            <a:ext cx="688566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TEAM 122</a:t>
            </a:r>
            <a:endParaRPr sz="20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19" name="Google Shape;119;p5"/>
          <p:cNvSpPr txBox="1"/>
          <p:nvPr/>
        </p:nvSpPr>
        <p:spPr>
          <a:xfrm>
            <a:off x="5460068" y="3471737"/>
            <a:ext cx="675959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 smtClean="0">
                <a:solidFill>
                  <a:srgbClr val="444444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sym typeface="Arial"/>
              </a:rPr>
              <a:t>기술블로그</a:t>
            </a:r>
            <a:r>
              <a:rPr lang="ko-KR" altLang="en-US" sz="1200" dirty="0" smtClean="0">
                <a:solidFill>
                  <a:srgbClr val="444444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sym typeface="Arial"/>
              </a:rPr>
              <a:t> </a:t>
            </a:r>
            <a:r>
              <a:rPr lang="en-US" altLang="ko-KR" sz="1200" dirty="0" smtClean="0">
                <a:solidFill>
                  <a:srgbClr val="444444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sym typeface="Arial"/>
              </a:rPr>
              <a:t>&amp; </a:t>
            </a:r>
            <a:r>
              <a:rPr lang="ko-KR" altLang="en-US" sz="1200" dirty="0" smtClean="0">
                <a:solidFill>
                  <a:srgbClr val="444444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sym typeface="Arial"/>
              </a:rPr>
              <a:t>포트폴리오</a:t>
            </a:r>
            <a:endParaRPr sz="1200" dirty="0">
              <a:solidFill>
                <a:srgbClr val="444444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120" name="Google Shape;120;p5"/>
          <p:cNvSpPr txBox="1"/>
          <p:nvPr/>
        </p:nvSpPr>
        <p:spPr>
          <a:xfrm>
            <a:off x="5334000" y="4194613"/>
            <a:ext cx="6840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100MoviE</a:t>
            </a:r>
            <a:endParaRPr sz="20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5460069" y="4612315"/>
            <a:ext cx="674159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 smtClean="0">
                <a:solidFill>
                  <a:srgbClr val="444444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sym typeface="Arial"/>
              </a:rPr>
              <a:t>클러스터링</a:t>
            </a:r>
            <a:r>
              <a:rPr lang="ko-KR" altLang="en-US" sz="1200" dirty="0" smtClean="0">
                <a:solidFill>
                  <a:srgbClr val="444444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sym typeface="Arial"/>
              </a:rPr>
              <a:t> 알고리즘 활용 영화 추천 서비스</a:t>
            </a:r>
            <a:endParaRPr sz="1200" dirty="0">
              <a:solidFill>
                <a:srgbClr val="444444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122" name="Google Shape;122;p5"/>
          <p:cNvSpPr txBox="1"/>
          <p:nvPr/>
        </p:nvSpPr>
        <p:spPr>
          <a:xfrm>
            <a:off x="5334000" y="5341185"/>
            <a:ext cx="6858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도담도담</a:t>
            </a:r>
            <a:endParaRPr sz="20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5460068" y="5752592"/>
            <a:ext cx="671393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solidFill>
                  <a:srgbClr val="444444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sym typeface="Arial"/>
              </a:rPr>
              <a:t>건강기능식품 추천 서비스</a:t>
            </a:r>
            <a:endParaRPr sz="1200" dirty="0">
              <a:solidFill>
                <a:srgbClr val="444444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124" name="Google Shape;124;p5"/>
          <p:cNvSpPr/>
          <p:nvPr/>
        </p:nvSpPr>
        <p:spPr>
          <a:xfrm flipH="1">
            <a:off x="5456260" y="2389217"/>
            <a:ext cx="18000" cy="1872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poqaHanSans" panose="020B0500000000000000" pitchFamily="34" charset="-128"/>
              <a:ea typeface="SpoqaHanSans" panose="020B0500000000000000" pitchFamily="34" charset="-128"/>
              <a:cs typeface="Malgun Gothic"/>
              <a:sym typeface="Malgun Gothic"/>
            </a:endParaRPr>
          </a:p>
        </p:txBody>
      </p:sp>
      <p:sp>
        <p:nvSpPr>
          <p:cNvPr id="125" name="Google Shape;125;p5"/>
          <p:cNvSpPr/>
          <p:nvPr/>
        </p:nvSpPr>
        <p:spPr>
          <a:xfrm flipH="1">
            <a:off x="5456260" y="3501325"/>
            <a:ext cx="18000" cy="1872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Malgun Gothic"/>
                <a:sym typeface="Malgun Gothic"/>
              </a:rPr>
              <a:t> </a:t>
            </a:r>
            <a:endParaRPr sz="1800">
              <a:solidFill>
                <a:schemeClr val="lt1"/>
              </a:solidFill>
              <a:latin typeface="SpoqaHanSans" panose="020B0500000000000000" pitchFamily="34" charset="-128"/>
              <a:ea typeface="SpoqaHanSans" panose="020B0500000000000000" pitchFamily="34" charset="-128"/>
              <a:cs typeface="Malgun Gothic"/>
              <a:sym typeface="Malgun Gothic"/>
            </a:endParaRPr>
          </a:p>
        </p:txBody>
      </p:sp>
      <p:sp>
        <p:nvSpPr>
          <p:cNvPr id="126" name="Google Shape;126;p5"/>
          <p:cNvSpPr/>
          <p:nvPr/>
        </p:nvSpPr>
        <p:spPr>
          <a:xfrm flipH="1">
            <a:off x="5456260" y="4632963"/>
            <a:ext cx="18000" cy="1872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Malgun Gothic"/>
                <a:sym typeface="Malgun Gothic"/>
              </a:rPr>
              <a:t> </a:t>
            </a:r>
            <a:endParaRPr sz="1800">
              <a:solidFill>
                <a:schemeClr val="lt1"/>
              </a:solidFill>
              <a:latin typeface="SpoqaHanSans" panose="020B0500000000000000" pitchFamily="34" charset="-128"/>
              <a:ea typeface="SpoqaHanSans" panose="020B0500000000000000" pitchFamily="34" charset="-128"/>
              <a:cs typeface="Malgun Gothic"/>
              <a:sym typeface="Malgun Gothic"/>
            </a:endParaRPr>
          </a:p>
        </p:txBody>
      </p:sp>
      <p:sp>
        <p:nvSpPr>
          <p:cNvPr id="127" name="Google Shape;127;p5"/>
          <p:cNvSpPr/>
          <p:nvPr/>
        </p:nvSpPr>
        <p:spPr>
          <a:xfrm flipH="1">
            <a:off x="5456260" y="5777905"/>
            <a:ext cx="18000" cy="1872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Malgun Gothic"/>
                <a:sym typeface="Malgun Gothic"/>
              </a:rPr>
              <a:t> </a:t>
            </a:r>
            <a:endParaRPr sz="1800">
              <a:solidFill>
                <a:schemeClr val="lt1"/>
              </a:solidFill>
              <a:latin typeface="SpoqaHanSans" panose="020B0500000000000000" pitchFamily="34" charset="-128"/>
              <a:ea typeface="SpoqaHanSans" panose="020B0500000000000000" pitchFamily="34" charset="-128"/>
              <a:cs typeface="Malgun Gothic"/>
              <a:sym typeface="Malgun Gothic"/>
            </a:endParaRPr>
          </a:p>
        </p:txBody>
      </p:sp>
      <p:sp>
        <p:nvSpPr>
          <p:cNvPr id="128" name="Google Shape;128;p5"/>
          <p:cNvSpPr/>
          <p:nvPr/>
        </p:nvSpPr>
        <p:spPr>
          <a:xfrm flipH="1">
            <a:off x="5456260" y="1284812"/>
            <a:ext cx="18000" cy="1872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poqaHanSans" panose="020B0500000000000000" pitchFamily="34" charset="-128"/>
              <a:ea typeface="SpoqaHanSans" panose="020B0500000000000000" pitchFamily="34" charset="-128"/>
              <a:cs typeface="Malgun Gothic"/>
              <a:sym typeface="Malgun Gothic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493827" y="852130"/>
            <a:ext cx="0" cy="5112975"/>
          </a:xfrm>
          <a:prstGeom prst="line">
            <a:avLst/>
          </a:prstGeom>
          <a:ln w="25400">
            <a:solidFill>
              <a:srgbClr val="338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355" y="3047940"/>
            <a:ext cx="12682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ko-KR" altLang="en-US" sz="44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9456" y="2948166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개발 환경</a:t>
            </a:r>
            <a:endParaRPr lang="ko-KR" altLang="en-US" sz="18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06148" y="2948165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라이브러리</a:t>
            </a:r>
            <a:endParaRPr lang="ko-KR" altLang="en-US" sz="18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456" y="4883646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특이 사항</a:t>
            </a:r>
            <a:endParaRPr lang="ko-KR" altLang="en-US" sz="18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06148" y="488364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링크</a:t>
            </a:r>
            <a:endParaRPr lang="ko-KR" altLang="en-US" sz="18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2626" y="3855566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Html</a:t>
            </a:r>
            <a:r>
              <a:rPr lang="en-US" altLang="ko-KR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 </a:t>
            </a:r>
            <a:r>
              <a:rPr lang="en-US" altLang="ko-KR" dirty="0" err="1" smtClean="0">
                <a:solidFill>
                  <a:schemeClr val="accent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Css</a:t>
            </a:r>
            <a:r>
              <a:rPr lang="en-US" altLang="ko-KR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 </a:t>
            </a:r>
            <a:r>
              <a:rPr lang="en-US" altLang="ko-KR" dirty="0" smtClean="0">
                <a:solidFill>
                  <a:schemeClr val="accent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JavaScript</a:t>
            </a:r>
            <a:r>
              <a:rPr lang="en-US" altLang="ko-KR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 </a:t>
            </a:r>
            <a:r>
              <a:rPr lang="en-US" altLang="ko-KR" dirty="0" smtClean="0">
                <a:solidFill>
                  <a:srgbClr val="FFC00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Django</a:t>
            </a:r>
            <a:r>
              <a:rPr lang="en-US" altLang="ko-KR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 </a:t>
            </a:r>
            <a:r>
              <a:rPr lang="en-US" altLang="ko-KR" dirty="0" smtClean="0">
                <a:solidFill>
                  <a:srgbClr val="FFC00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python</a:t>
            </a:r>
            <a:endParaRPr lang="ko-KR" altLang="en-US" dirty="0">
              <a:solidFill>
                <a:srgbClr val="FFC000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23819" y="5555638"/>
            <a:ext cx="3884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https://spomovie.herokuapp.com/movies</a:t>
            </a:r>
            <a:endParaRPr lang="ko-KR" altLang="en-US" dirty="0">
              <a:solidFill>
                <a:schemeClr val="tx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12192000" cy="2240280"/>
          </a:xfrm>
          <a:prstGeom prst="rect">
            <a:avLst/>
          </a:prstGeom>
          <a:solidFill>
            <a:srgbClr val="0F1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EFE8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9456" y="237744"/>
            <a:ext cx="1250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  <a:latin typeface="빙그레 메로나체" panose="020B0503000000000000" pitchFamily="34" charset="-127"/>
                <a:ea typeface="빙그레 메로나체" panose="020B0503000000000000" pitchFamily="34" charset="-127"/>
              </a:rPr>
              <a:t>SPO</a:t>
            </a:r>
            <a:endParaRPr lang="ko-KR" altLang="en-US" sz="4400" b="1" dirty="0">
              <a:solidFill>
                <a:schemeClr val="bg1"/>
              </a:solidFill>
              <a:latin typeface="빙그레 메로나체" panose="020B0503000000000000" pitchFamily="34" charset="-127"/>
              <a:ea typeface="빙그레 메로나체" panose="020B0503000000000000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9456" y="945630"/>
            <a:ext cx="3488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 기간 </a:t>
            </a:r>
            <a:r>
              <a:rPr lang="en-US" altLang="ko-KR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: </a:t>
            </a:r>
            <a:r>
              <a:rPr lang="en-US" altLang="ko-KR" dirty="0" smtClean="0">
                <a:solidFill>
                  <a:srgbClr val="FFFF0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2019.04.29 </a:t>
            </a:r>
            <a:r>
              <a:rPr lang="en-US" altLang="ko-KR" dirty="0" smtClean="0">
                <a:solidFill>
                  <a:srgbClr val="FFFF0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~ </a:t>
            </a:r>
            <a:r>
              <a:rPr lang="en-US" altLang="ko-KR" dirty="0" smtClean="0">
                <a:solidFill>
                  <a:srgbClr val="FFFF0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2019.05.16</a:t>
            </a:r>
            <a:endParaRPr lang="ko-KR" altLang="en-US" dirty="0">
              <a:solidFill>
                <a:srgbClr val="FFFF00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9456" y="1321675"/>
            <a:ext cx="40575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유저 </a:t>
            </a:r>
            <a:r>
              <a:rPr lang="ko-KR" altLang="en-US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기반 영화 추천 프로젝트</a:t>
            </a:r>
            <a:endParaRPr lang="en-US" altLang="ko-KR" dirty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영화 좋아요</a:t>
            </a:r>
            <a:r>
              <a:rPr lang="en-US" altLang="ko-KR" dirty="0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댓글</a:t>
            </a:r>
            <a:r>
              <a:rPr lang="ko-KR" altLang="en-US" dirty="0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기능</a:t>
            </a:r>
            <a:r>
              <a:rPr lang="en-US" altLang="ko-KR" dirty="0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유저간 </a:t>
            </a:r>
            <a:r>
              <a:rPr lang="ko-KR" altLang="en-US" dirty="0" err="1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팔로우</a:t>
            </a:r>
            <a:r>
              <a:rPr lang="en-US" altLang="ko-KR" dirty="0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dirty="0" err="1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팔로워</a:t>
            </a:r>
            <a:endParaRPr lang="en-US" altLang="ko-KR" dirty="0" smtClean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기능을 기반으로 고객에게 </a:t>
            </a:r>
            <a:r>
              <a:rPr lang="ko-KR" altLang="en-US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영화를 추천해주는  시스템</a:t>
            </a:r>
            <a:endParaRPr lang="en-US" altLang="ko-KR" dirty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74572" y="945629"/>
            <a:ext cx="1867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담당 기술 </a:t>
            </a:r>
            <a:r>
              <a:rPr lang="en-US" altLang="ko-KR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: </a:t>
            </a:r>
            <a:r>
              <a:rPr lang="en-US" altLang="ko-KR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Full stack</a:t>
            </a:r>
            <a:endParaRPr lang="ko-KR" altLang="en-US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0" y="2240280"/>
            <a:ext cx="1219200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31987" y="945628"/>
            <a:ext cx="2300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 현황 </a:t>
            </a:r>
            <a:r>
              <a:rPr lang="en-US" altLang="ko-KR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: </a:t>
            </a:r>
            <a:r>
              <a:rPr lang="ko-KR" altLang="en-US" dirty="0">
                <a:solidFill>
                  <a:srgbClr val="FFFF0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서비스</a:t>
            </a:r>
            <a:r>
              <a:rPr lang="en-US" altLang="ko-KR" dirty="0">
                <a:solidFill>
                  <a:srgbClr val="FFFF0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dirty="0">
                <a:solidFill>
                  <a:srgbClr val="FFFF0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종료</a:t>
            </a:r>
            <a:endParaRPr lang="ko-KR" altLang="en-US" dirty="0">
              <a:solidFill>
                <a:srgbClr val="FFFF00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3" t="10853" r="30641" b="80074"/>
          <a:stretch/>
        </p:blipFill>
        <p:spPr>
          <a:xfrm>
            <a:off x="1963683" y="5438385"/>
            <a:ext cx="1222744" cy="62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1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139696" cy="6858000"/>
          </a:xfrm>
          <a:prstGeom prst="rect">
            <a:avLst/>
          </a:prstGeom>
          <a:solidFill>
            <a:srgbClr val="0F1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Google Shape;158;p7"/>
          <p:cNvSpPr txBox="1"/>
          <p:nvPr/>
        </p:nvSpPr>
        <p:spPr>
          <a:xfrm>
            <a:off x="167681" y="2005000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서비스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X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67681" y="1156221"/>
            <a:ext cx="19720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2019.08.19</a:t>
            </a:r>
            <a:r>
              <a:rPr lang="en-US" alt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2019.10.11</a:t>
            </a:r>
            <a:endParaRPr sz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681" y="848444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7681" y="1703701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dirty="0" smtClean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현황</a:t>
            </a:r>
            <a:endParaRPr lang="en-US" altLang="ko-KR" dirty="0" smtClean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7750" y="148293"/>
            <a:ext cx="1031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SPO</a:t>
            </a:r>
            <a:endParaRPr lang="ko-KR" altLang="en-US" sz="32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219" y="256491"/>
            <a:ext cx="5752859" cy="28944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213" y="3780772"/>
            <a:ext cx="5742176" cy="2687657"/>
          </a:xfrm>
          <a:prstGeom prst="rect">
            <a:avLst/>
          </a:prstGeom>
        </p:spPr>
      </p:pic>
      <p:sp>
        <p:nvSpPr>
          <p:cNvPr id="13" name="Google Shape;118;p5"/>
          <p:cNvSpPr txBox="1"/>
          <p:nvPr/>
        </p:nvSpPr>
        <p:spPr>
          <a:xfrm>
            <a:off x="8424153" y="1503665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메인</a:t>
            </a:r>
            <a:r>
              <a:rPr 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화면</a:t>
            </a:r>
            <a:endParaRPr sz="20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5" name="Google Shape;118;p5"/>
          <p:cNvSpPr txBox="1"/>
          <p:nvPr/>
        </p:nvSpPr>
        <p:spPr>
          <a:xfrm>
            <a:off x="8424153" y="4827282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구독 시 영화 추천</a:t>
            </a:r>
            <a:r>
              <a:rPr 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화면</a:t>
            </a:r>
            <a:endParaRPr sz="20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560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139696" cy="6858000"/>
          </a:xfrm>
          <a:prstGeom prst="rect">
            <a:avLst/>
          </a:prstGeom>
          <a:solidFill>
            <a:srgbClr val="0F1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Google Shape;158;p7"/>
          <p:cNvSpPr txBox="1"/>
          <p:nvPr/>
        </p:nvSpPr>
        <p:spPr>
          <a:xfrm>
            <a:off x="167681" y="2005000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서비스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X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67681" y="1156221"/>
            <a:ext cx="19720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2019.08.19</a:t>
            </a:r>
            <a:r>
              <a:rPr lang="en-US" alt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2019.10.11</a:t>
            </a:r>
            <a:endParaRPr sz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681" y="848444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7681" y="1703701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dirty="0" smtClean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현황</a:t>
            </a:r>
            <a:endParaRPr lang="en-US" altLang="ko-KR" dirty="0" smtClean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7750" y="148293"/>
            <a:ext cx="1031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SPO</a:t>
            </a:r>
            <a:endParaRPr lang="ko-KR" altLang="en-US" sz="32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940" y="260875"/>
            <a:ext cx="5739417" cy="2885651"/>
          </a:xfrm>
          <a:prstGeom prst="rect">
            <a:avLst/>
          </a:prstGeom>
        </p:spPr>
      </p:pic>
      <p:sp>
        <p:nvSpPr>
          <p:cNvPr id="13" name="Google Shape;118;p5"/>
          <p:cNvSpPr txBox="1"/>
          <p:nvPr/>
        </p:nvSpPr>
        <p:spPr>
          <a:xfrm>
            <a:off x="8424153" y="1503665"/>
            <a:ext cx="343386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Black/White Comment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서비스</a:t>
            </a:r>
            <a:endParaRPr lang="en-US" sz="2000" dirty="0" smtClean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5" name="Google Shape;118;p5"/>
          <p:cNvSpPr txBox="1"/>
          <p:nvPr/>
        </p:nvSpPr>
        <p:spPr>
          <a:xfrm>
            <a:off x="8424153" y="4827282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모바일</a:t>
            </a:r>
            <a:r>
              <a:rPr lang="ko-KR" altLang="en-US" sz="20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sz="2000" dirty="0" err="1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반응형</a:t>
            </a:r>
            <a:endParaRPr sz="20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260" y="3171579"/>
            <a:ext cx="1714043" cy="37114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988" y="3146526"/>
            <a:ext cx="1704422" cy="36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8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9456" y="2948166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개발 환경</a:t>
            </a:r>
            <a:endParaRPr lang="ko-KR" altLang="en-US" sz="18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06148" y="2948165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라이브러리</a:t>
            </a:r>
            <a:endParaRPr lang="ko-KR" altLang="en-US" sz="18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456" y="4883646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특이 사항</a:t>
            </a:r>
            <a:endParaRPr lang="ko-KR" altLang="en-US" sz="18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06148" y="488364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링크</a:t>
            </a:r>
            <a:endParaRPr lang="ko-KR" altLang="en-US" sz="18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2626" y="3855566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JavaScript</a:t>
            </a:r>
            <a:r>
              <a:rPr lang="en-US" altLang="ko-KR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</a:t>
            </a:r>
            <a:endParaRPr lang="ko-KR" altLang="en-US" dirty="0">
              <a:solidFill>
                <a:srgbClr val="FFC000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12192000" cy="2240280"/>
          </a:xfrm>
          <a:prstGeom prst="rect">
            <a:avLst/>
          </a:prstGeom>
          <a:solidFill>
            <a:srgbClr val="338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EFE8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9456" y="237744"/>
            <a:ext cx="56541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solidFill>
                  <a:schemeClr val="bg1"/>
                </a:solidFill>
                <a:latin typeface="빙그레 메로나체" panose="020B0503000000000000" pitchFamily="34" charset="-127"/>
                <a:ea typeface="빙그레 메로나체" panose="020B0503000000000000" pitchFamily="34" charset="-127"/>
              </a:rPr>
              <a:t>지하철 도착정보 </a:t>
            </a:r>
            <a:r>
              <a:rPr lang="ko-KR" altLang="en-US" sz="4400" b="1" dirty="0" err="1" smtClean="0">
                <a:solidFill>
                  <a:schemeClr val="bg1"/>
                </a:solidFill>
                <a:latin typeface="빙그레 메로나체" panose="020B0503000000000000" pitchFamily="34" charset="-127"/>
                <a:ea typeface="빙그레 메로나체" panose="020B0503000000000000" pitchFamily="34" charset="-127"/>
              </a:rPr>
              <a:t>알리미</a:t>
            </a:r>
            <a:endParaRPr lang="ko-KR" altLang="en-US" sz="4400" b="1" dirty="0">
              <a:solidFill>
                <a:schemeClr val="bg1"/>
              </a:solidFill>
              <a:latin typeface="빙그레 메로나체" panose="020B0503000000000000" pitchFamily="34" charset="-127"/>
              <a:ea typeface="빙그레 메로나체" panose="020B0503000000000000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9456" y="945630"/>
            <a:ext cx="3488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 기간 </a:t>
            </a:r>
            <a:r>
              <a:rPr lang="en-US" altLang="ko-KR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: </a:t>
            </a:r>
            <a:r>
              <a:rPr lang="en-US" altLang="ko-KR" dirty="0" smtClean="0">
                <a:solidFill>
                  <a:srgbClr val="FFFF0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2019.05.28 </a:t>
            </a:r>
            <a:r>
              <a:rPr lang="en-US" altLang="ko-KR" dirty="0" smtClean="0">
                <a:solidFill>
                  <a:srgbClr val="FFFF0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~ </a:t>
            </a:r>
            <a:r>
              <a:rPr lang="en-US" altLang="ko-KR" dirty="0" smtClean="0">
                <a:solidFill>
                  <a:srgbClr val="FFFF0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2019.06.23</a:t>
            </a:r>
            <a:endParaRPr lang="ko-KR" altLang="en-US" dirty="0">
              <a:solidFill>
                <a:srgbClr val="FFFF00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9456" y="1321675"/>
            <a:ext cx="3767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`</a:t>
            </a:r>
            <a:r>
              <a:rPr lang="en-US" altLang="ko-KR" dirty="0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00</a:t>
            </a:r>
            <a:r>
              <a:rPr lang="ko-KR" altLang="en-US" dirty="0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역 도착정보 알려줘</a:t>
            </a:r>
            <a:r>
              <a:rPr lang="en-US" altLang="ko-KR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`</a:t>
            </a:r>
            <a:r>
              <a:rPr lang="ko-KR" altLang="en-US" dirty="0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라는 발화를</a:t>
            </a:r>
            <a:endParaRPr lang="en-US" altLang="ko-KR" dirty="0" smtClean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음성인식 플랫폼 </a:t>
            </a:r>
            <a:r>
              <a:rPr lang="ko-KR" altLang="en-US" dirty="0" err="1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빅스비</a:t>
            </a:r>
            <a:r>
              <a:rPr lang="ko-KR" altLang="en-US" dirty="0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캡슐을 통해  화면에 출력</a:t>
            </a:r>
            <a:endParaRPr lang="en-US" altLang="ko-KR" dirty="0" smtClean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74572" y="945629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담당 기술 </a:t>
            </a:r>
            <a:r>
              <a:rPr lang="en-US" altLang="ko-KR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기획</a:t>
            </a:r>
            <a:r>
              <a:rPr lang="en-US" altLang="ko-KR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 </a:t>
            </a:r>
            <a:r>
              <a:rPr lang="en-US" altLang="ko-KR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UI/UX</a:t>
            </a:r>
            <a:endParaRPr lang="ko-KR" altLang="en-US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0" y="2240280"/>
            <a:ext cx="1219200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31987" y="945628"/>
            <a:ext cx="2300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 현황 </a:t>
            </a:r>
            <a:r>
              <a:rPr lang="en-US" altLang="ko-KR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: </a:t>
            </a:r>
            <a:r>
              <a:rPr lang="ko-KR" altLang="en-US" dirty="0">
                <a:solidFill>
                  <a:srgbClr val="FFFF0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서비스</a:t>
            </a:r>
            <a:r>
              <a:rPr lang="en-US" altLang="ko-KR" dirty="0">
                <a:solidFill>
                  <a:srgbClr val="FFFF0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dirty="0">
                <a:solidFill>
                  <a:srgbClr val="FFFF0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종료</a:t>
            </a:r>
            <a:endParaRPr lang="ko-KR" altLang="en-US" dirty="0">
              <a:solidFill>
                <a:srgbClr val="FFFF00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3819" y="3792793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Bixby Developer Studio</a:t>
            </a:r>
            <a:r>
              <a:rPr lang="en-US" altLang="ko-KR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</a:t>
            </a:r>
            <a:endParaRPr lang="ko-KR" altLang="en-US" dirty="0">
              <a:solidFill>
                <a:srgbClr val="FFC000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753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139696" cy="6858000"/>
          </a:xfrm>
          <a:prstGeom prst="rect">
            <a:avLst/>
          </a:prstGeom>
          <a:solidFill>
            <a:srgbClr val="338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Google Shape;158;p7"/>
          <p:cNvSpPr txBox="1"/>
          <p:nvPr/>
        </p:nvSpPr>
        <p:spPr>
          <a:xfrm>
            <a:off x="167681" y="3014094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서비스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X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67681" y="2165315"/>
            <a:ext cx="19720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2019.08.19</a:t>
            </a:r>
            <a:r>
              <a:rPr lang="en-US" alt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2019.10.11</a:t>
            </a:r>
            <a:endParaRPr sz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681" y="1857538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7681" y="2712795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dirty="0" smtClean="0">
                <a:solidFill>
                  <a:srgbClr val="FFFF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현황</a:t>
            </a:r>
            <a:endParaRPr lang="en-US" altLang="ko-KR" dirty="0" smtClean="0">
              <a:solidFill>
                <a:srgbClr val="FFFF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0897" y="148293"/>
            <a:ext cx="16979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빙그레 메로나체" panose="020B0503000000000000" pitchFamily="34" charset="-127"/>
                <a:ea typeface="빙그레 메로나체" panose="020B0503000000000000" pitchFamily="34" charset="-127"/>
              </a:rPr>
              <a:t>지하철</a:t>
            </a:r>
            <a:endParaRPr lang="en-US" altLang="ko-KR" sz="3200" b="1" dirty="0" smtClean="0">
              <a:solidFill>
                <a:schemeClr val="bg1"/>
              </a:solidFill>
              <a:latin typeface="빙그레 메로나체" panose="020B0503000000000000" pitchFamily="34" charset="-127"/>
              <a:ea typeface="빙그레 메로나체" panose="020B0503000000000000" pitchFamily="34" charset="-127"/>
            </a:endParaRP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빙그레 메로나체" panose="020B0503000000000000" pitchFamily="34" charset="-127"/>
                <a:ea typeface="빙그레 메로나체" panose="020B0503000000000000" pitchFamily="34" charset="-127"/>
              </a:rPr>
              <a:t>도착정보</a:t>
            </a:r>
            <a:endParaRPr lang="en-US" altLang="ko-KR" sz="3200" b="1" dirty="0" smtClean="0">
              <a:solidFill>
                <a:schemeClr val="bg1"/>
              </a:solidFill>
              <a:latin typeface="빙그레 메로나체" panose="020B0503000000000000" pitchFamily="34" charset="-127"/>
              <a:ea typeface="빙그레 메로나체" panose="020B0503000000000000" pitchFamily="34" charset="-127"/>
            </a:endParaRPr>
          </a:p>
          <a:p>
            <a:pPr algn="ctr"/>
            <a:r>
              <a:rPr lang="ko-KR" altLang="en-US" sz="3200" b="1" dirty="0" err="1" smtClean="0">
                <a:solidFill>
                  <a:schemeClr val="bg1"/>
                </a:solidFill>
                <a:latin typeface="빙그레 메로나체" panose="020B0503000000000000" pitchFamily="34" charset="-127"/>
                <a:ea typeface="빙그레 메로나체" panose="020B0503000000000000" pitchFamily="34" charset="-127"/>
              </a:rPr>
              <a:t>알리미</a:t>
            </a:r>
            <a:endParaRPr lang="ko-KR" altLang="en-US" sz="3200" b="1" dirty="0">
              <a:solidFill>
                <a:schemeClr val="bg1"/>
              </a:solidFill>
              <a:latin typeface="빙그레 메로나체" panose="020B0503000000000000" pitchFamily="34" charset="-127"/>
              <a:ea typeface="빙그레 메로나체" panose="020B0503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36" y="483781"/>
            <a:ext cx="2865452" cy="58904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646" y="483781"/>
            <a:ext cx="2865452" cy="58904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256" y="483781"/>
            <a:ext cx="2865452" cy="589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3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2240280"/>
          </a:xfrm>
          <a:prstGeom prst="rect">
            <a:avLst/>
          </a:prstGeom>
          <a:solidFill>
            <a:srgbClr val="FF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45F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456" y="237744"/>
            <a:ext cx="25058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Bauhaus 93" panose="04030905020B02020C02" pitchFamily="82" charset="0"/>
                <a:ea typeface="SpoqaHanSans-Bold" panose="020B0800000000000000" pitchFamily="50" charset="-127"/>
              </a:rPr>
              <a:t>TEAM </a:t>
            </a:r>
            <a:r>
              <a:rPr lang="en-US" altLang="ko-KR" sz="4400" dirty="0" smtClean="0">
                <a:solidFill>
                  <a:schemeClr val="bg1"/>
                </a:solidFill>
                <a:latin typeface="Bauhaus 93" panose="04030905020B02020C02" pitchFamily="82" charset="0"/>
                <a:ea typeface="SpoqaHanSans-Bold" panose="020B0800000000000000" pitchFamily="50" charset="-127"/>
              </a:rPr>
              <a:t>122</a:t>
            </a:r>
            <a:endParaRPr lang="ko-KR" altLang="en-US" sz="4400" dirty="0">
              <a:solidFill>
                <a:schemeClr val="bg1"/>
              </a:solidFill>
              <a:latin typeface="Bauhaus 93" panose="04030905020B02020C02" pitchFamily="82" charset="0"/>
              <a:ea typeface="SpoqaHanSans-Bold" panose="020B08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456" y="945630"/>
            <a:ext cx="359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 기간 </a:t>
            </a:r>
            <a:r>
              <a:rPr lang="en-US" altLang="ko-KR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: </a:t>
            </a:r>
            <a:r>
              <a:rPr lang="en-US" altLang="ko-KR" dirty="0" smtClean="0">
                <a:solidFill>
                  <a:srgbClr val="FFFF0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2019.07.01 ~ 2019.08.16</a:t>
            </a:r>
            <a:endParaRPr lang="ko-KR" altLang="en-US" dirty="0">
              <a:solidFill>
                <a:srgbClr val="FFFF00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456" y="1321675"/>
            <a:ext cx="57022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팀 포트폴리오 웹 프로젝트</a:t>
            </a:r>
            <a:endParaRPr lang="en-US" altLang="ko-KR" dirty="0" smtClean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팀원들의 프로젝트 포트폴리오와 </a:t>
            </a:r>
            <a:r>
              <a:rPr lang="en-US" altLang="ko-KR" dirty="0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GIT</a:t>
            </a:r>
            <a:r>
              <a:rPr lang="ko-KR" altLang="en-US" dirty="0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연동을 통하여 웹 페이지에 노출시키고</a:t>
            </a:r>
            <a:endParaRPr lang="en-US" altLang="ko-KR" dirty="0" smtClean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기술 </a:t>
            </a:r>
            <a:r>
              <a:rPr lang="en-US" altLang="ko-KR" dirty="0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SKILL</a:t>
            </a:r>
            <a:r>
              <a:rPr lang="ko-KR" altLang="en-US" dirty="0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등을 한눈에 확인할 수 있는 통합 포트폴리오 웹 페이지 </a:t>
            </a:r>
            <a:endParaRPr lang="ko-KR" altLang="en-US" dirty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74572" y="945629"/>
            <a:ext cx="2465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담당 기술 </a:t>
            </a:r>
            <a:r>
              <a:rPr lang="en-US" altLang="ko-KR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: Front-end  </a:t>
            </a:r>
            <a:r>
              <a:rPr lang="ko-KR" altLang="en-US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및 </a:t>
            </a:r>
            <a:r>
              <a:rPr lang="en-US" altLang="ko-KR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QA</a:t>
            </a:r>
            <a:endParaRPr lang="ko-KR" altLang="en-US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456" y="2948166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개발 환경</a:t>
            </a:r>
            <a:endParaRPr lang="ko-KR" altLang="en-US" sz="18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06148" y="2948165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라이브러리</a:t>
            </a:r>
            <a:endParaRPr lang="ko-KR" altLang="en-US" sz="18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9456" y="4883646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특이 사항</a:t>
            </a:r>
            <a:endParaRPr lang="ko-KR" altLang="en-US" sz="18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06148" y="488364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rgbClr val="0C45F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링크</a:t>
            </a:r>
            <a:endParaRPr lang="ko-KR" altLang="en-US" sz="1800" dirty="0">
              <a:solidFill>
                <a:srgbClr val="0C45F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2240280"/>
            <a:ext cx="1219200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2626" y="3855566"/>
            <a:ext cx="4038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Html</a:t>
            </a:r>
            <a:r>
              <a:rPr lang="en-US" altLang="ko-KR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 </a:t>
            </a:r>
            <a:r>
              <a:rPr lang="en-US" altLang="ko-KR" dirty="0" err="1" smtClean="0">
                <a:solidFill>
                  <a:schemeClr val="accent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Css</a:t>
            </a:r>
            <a:r>
              <a:rPr lang="en-US" altLang="ko-KR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 </a:t>
            </a:r>
            <a:r>
              <a:rPr lang="en-US" altLang="ko-KR" dirty="0" smtClean="0">
                <a:solidFill>
                  <a:schemeClr val="accent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JavaScript</a:t>
            </a:r>
            <a:r>
              <a:rPr lang="en-US" altLang="ko-KR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 </a:t>
            </a:r>
            <a:r>
              <a:rPr lang="en-US" altLang="ko-KR" dirty="0" err="1" smtClean="0">
                <a:solidFill>
                  <a:schemeClr val="accent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Vue</a:t>
            </a:r>
            <a:r>
              <a:rPr lang="en-US" altLang="ko-KR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 </a:t>
            </a:r>
            <a:r>
              <a:rPr lang="en-US" altLang="ko-KR" dirty="0" smtClean="0">
                <a:solidFill>
                  <a:schemeClr val="accent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Node.js</a:t>
            </a:r>
            <a:r>
              <a:rPr lang="en-US" altLang="ko-KR" dirty="0" smtClean="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 Firebase</a:t>
            </a:r>
            <a:endParaRPr lang="ko-KR" altLang="en-US" dirty="0">
              <a:solidFill>
                <a:schemeClr val="tx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3819" y="3852595"/>
            <a:ext cx="3927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NAVER API, GITLAB API,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단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비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API, </a:t>
            </a:r>
            <a:r>
              <a:rPr lang="en-US" altLang="ko-KR" dirty="0" err="1" smtClean="0">
                <a:solidFill>
                  <a:srgbClr val="FFC00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Imgurl</a:t>
            </a:r>
            <a:r>
              <a:rPr lang="en-US" altLang="ko-KR" dirty="0" smtClean="0">
                <a:solidFill>
                  <a:srgbClr val="FFC00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API</a:t>
            </a:r>
            <a:endParaRPr lang="ko-KR" altLang="en-US" dirty="0">
              <a:solidFill>
                <a:srgbClr val="FFC000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31987" y="945628"/>
            <a:ext cx="2300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 현황 </a:t>
            </a:r>
            <a:r>
              <a:rPr lang="en-US" altLang="ko-KR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: </a:t>
            </a:r>
            <a:r>
              <a:rPr lang="ko-KR" altLang="en-US" dirty="0">
                <a:solidFill>
                  <a:srgbClr val="FFFF0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서비스</a:t>
            </a:r>
            <a:r>
              <a:rPr lang="en-US" altLang="ko-KR" dirty="0">
                <a:solidFill>
                  <a:srgbClr val="FFFF0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dirty="0">
                <a:solidFill>
                  <a:srgbClr val="FFFF00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종료</a:t>
            </a:r>
            <a:endParaRPr lang="ko-KR" altLang="en-US" dirty="0">
              <a:solidFill>
                <a:srgbClr val="FFFF00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906" y="4883645"/>
            <a:ext cx="1828804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8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562</Words>
  <Application>Microsoft Office PowerPoint</Application>
  <PresentationFormat>와이드스크린</PresentationFormat>
  <Paragraphs>181</Paragraphs>
  <Slides>20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4" baseType="lpstr">
      <vt:lpstr>빙그레 메로나체</vt:lpstr>
      <vt:lpstr>맑은 고딕</vt:lpstr>
      <vt:lpstr>SpoqaHanSans-Thin</vt:lpstr>
      <vt:lpstr>SpoqaHanSans-Bold</vt:lpstr>
      <vt:lpstr>Arial</vt:lpstr>
      <vt:lpstr>Microsoft JhengHei UI Light</vt:lpstr>
      <vt:lpstr>Bauhaus 93</vt:lpstr>
      <vt:lpstr>맑은 고딕</vt:lpstr>
      <vt:lpstr>SpoqaHanSans-Light</vt:lpstr>
      <vt:lpstr>SpoqaHanSans</vt:lpstr>
      <vt:lpstr>Tmon몬소리 Black</vt:lpstr>
      <vt:lpstr>SpoqaHanSans-Regular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Dahyeon</dc:creator>
  <cp:lastModifiedBy>multicampus</cp:lastModifiedBy>
  <cp:revision>42</cp:revision>
  <dcterms:created xsi:type="dcterms:W3CDTF">2019-07-24T07:27:22Z</dcterms:created>
  <dcterms:modified xsi:type="dcterms:W3CDTF">2019-11-08T09:05:13Z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C:\Users\student\Desktop\IT포트폴리오\01_Kit\포트폴리오 툴킷 1.1_BASIC.pptx</vt:lpwstr>
  </property>
</Properties>
</file>